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089" r:id="rId1"/>
  </p:sldMasterIdLst>
  <p:notesMasterIdLst>
    <p:notesMasterId r:id="rId17"/>
  </p:notesMasterIdLst>
  <p:sldIdLst>
    <p:sldId id="256" r:id="rId2"/>
    <p:sldId id="257" r:id="rId3"/>
    <p:sldId id="292" r:id="rId4"/>
    <p:sldId id="296" r:id="rId5"/>
    <p:sldId id="282" r:id="rId6"/>
    <p:sldId id="297" r:id="rId7"/>
    <p:sldId id="298" r:id="rId8"/>
    <p:sldId id="300" r:id="rId9"/>
    <p:sldId id="299" r:id="rId10"/>
    <p:sldId id="304" r:id="rId11"/>
    <p:sldId id="303" r:id="rId12"/>
    <p:sldId id="301" r:id="rId13"/>
    <p:sldId id="274" r:id="rId14"/>
    <p:sldId id="302" r:id="rId15"/>
    <p:sldId id="275"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5B67F-D7FF-4F38-A110-1BF05480C256}">
  <a:tblStyle styleId="{12C5B67F-D7FF-4F38-A110-1BF05480C2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6" autoAdjust="0"/>
    <p:restoredTop sz="78169" autoAdjust="0"/>
  </p:normalViewPr>
  <p:slideViewPr>
    <p:cSldViewPr snapToGrid="0">
      <p:cViewPr varScale="1">
        <p:scale>
          <a:sx n="112" d="100"/>
          <a:sy n="112" d="100"/>
        </p:scale>
        <p:origin x="480" y="91"/>
      </p:cViewPr>
      <p:guideLst>
        <p:guide orient="horz" pos="1620"/>
        <p:guide pos="2880"/>
      </p:guideLst>
    </p:cSldViewPr>
  </p:slideViewPr>
  <p:outlineViewPr>
    <p:cViewPr>
      <p:scale>
        <a:sx n="33" d="100"/>
        <a:sy n="33" d="100"/>
      </p:scale>
      <p:origin x="0" y="225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b81ee142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b81ee142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e859ad0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e859ad0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c7ce395bc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c7ce395bc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0E92F10-57F9-453E-9C29-D04B0EBDAB4F}" type="datetime1">
              <a:rPr lang="en-US" smtClean="0"/>
              <a:pPr/>
              <a:t>3/1/2022</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372C22A-0D6E-449F-BE6E-4B44F2511981}" type="datetime1">
              <a:rPr lang="en-US" smtClean="0"/>
              <a:pPr/>
              <a:t>3/1/2022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18E31E1-BDDB-4525-A929-93CB7CDC6B0B}" type="datetime1">
              <a:rPr lang="en-US" smtClean="0"/>
              <a:pPr/>
              <a:t>3/1/2022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C945B0A-1E6B-45CD-A927-F0FCBF616FFF}" type="datetime1">
              <a:rPr lang="en-US" smtClean="0"/>
              <a:pPr/>
              <a:t>3/1/2022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2E87B2D-D8DD-4154-A3D4-C01B9AB12999}" type="datetime1">
              <a:rPr lang="en-US" smtClean="0"/>
              <a:pPr/>
              <a:t>3/1/2022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82C0815-DE15-47B4-AC84-C78CFDCCBCC1}" type="datetime1">
              <a:rPr lang="en-US" smtClean="0"/>
              <a:pPr/>
              <a:t>3/1/2022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1042C6A-345A-4BF2-A082-EA0BB61BFC78}" type="datetime1">
              <a:rPr lang="en-US" smtClean="0"/>
              <a:pPr/>
              <a:t>3/1/2022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B827EB0-82A9-4E2C-AA4C-D8755BB0CC78}" type="datetime1">
              <a:rPr lang="en-US" smtClean="0"/>
              <a:pPr/>
              <a:t>3/1/2022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E0BCD-BEC5-4F66-BE20-62185105CEB7}" type="datetime1">
              <a:rPr lang="en-US" smtClean="0"/>
              <a:pPr/>
              <a:t>3/1/2022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A91BB20-BA44-4654-A838-AA6782873382}" type="datetime1">
              <a:rPr lang="en-US" smtClean="0"/>
              <a:pPr/>
              <a:t>3/1/2022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693F90E-CBA3-492D-88EA-5E65A501D610}" type="datetime1">
              <a:rPr lang="en-US" smtClean="0"/>
              <a:pPr/>
              <a:t>3/1/2022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FD5A873-DA55-4A19-B39E-4F251D4BEA49}" type="datetime1">
              <a:rPr lang="en-US" smtClean="0"/>
              <a:pPr/>
              <a:t>3/1/2022</a:t>
            </a:fld>
            <a:endParaRPr lang="en-IN"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2.png" /></Relationships>
</file>

<file path=ppt/slides/_rels/slide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hyperlink" Target="https://github.com/19PA1A04B1/LIVE-IMPLEMENTATION-OF-FACE-MASK-DETECTION-" TargetMode="External"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9.jpeg" /></Relationships>
</file>

<file path=ppt/slides/_rels/slide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10.jpeg" /><Relationship Id="rId1" Type="http://schemas.openxmlformats.org/officeDocument/2006/relationships/slideLayout" Target="../slideLayouts/slideLayout7.xml" /><Relationship Id="rId5" Type="http://schemas.openxmlformats.org/officeDocument/2006/relationships/image" Target="../media/image11.jpeg"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707837" y="236868"/>
            <a:ext cx="8057100" cy="534000"/>
          </a:xfrm>
          <a:prstGeom prst="rect">
            <a:avLst/>
          </a:prstGeom>
          <a:noFill/>
          <a:ln>
            <a:noFill/>
          </a:ln>
        </p:spPr>
        <p:txBody>
          <a:bodyPr spcFirstLastPara="1" wrap="square" lIns="91425" tIns="91425" rIns="91425" bIns="91425" anchor="t" anchorCtr="0">
            <a:noAutofit/>
          </a:bodyPr>
          <a:lstStyle/>
          <a:p>
            <a:pPr lvl="0" algn="ctr"/>
            <a:endParaRPr sz="2300" b="1" dirty="0">
              <a:latin typeface="Times New Roman" pitchFamily="18" charset="0"/>
              <a:ea typeface="Times New Roman"/>
              <a:cs typeface="Times New Roman" pitchFamily="18" charset="0"/>
              <a:sym typeface="Times New Roman"/>
            </a:endParaRPr>
          </a:p>
        </p:txBody>
      </p:sp>
      <p:pic>
        <p:nvPicPr>
          <p:cNvPr id="55" name="Google Shape;55;p13"/>
          <p:cNvPicPr preferRelativeResize="0"/>
          <p:nvPr/>
        </p:nvPicPr>
        <p:blipFill>
          <a:blip r:embed="rId3">
            <a:alphaModFix/>
          </a:blip>
          <a:stretch>
            <a:fillRect/>
          </a:stretch>
        </p:blipFill>
        <p:spPr>
          <a:xfrm>
            <a:off x="3828239" y="1257522"/>
            <a:ext cx="1171575" cy="1285875"/>
          </a:xfrm>
          <a:prstGeom prst="rect">
            <a:avLst/>
          </a:prstGeom>
          <a:noFill/>
          <a:ln>
            <a:noFill/>
          </a:ln>
        </p:spPr>
      </p:pic>
      <p:sp>
        <p:nvSpPr>
          <p:cNvPr id="56" name="Google Shape;56;p13"/>
          <p:cNvSpPr txBox="1"/>
          <p:nvPr/>
        </p:nvSpPr>
        <p:spPr>
          <a:xfrm>
            <a:off x="419102" y="2571750"/>
            <a:ext cx="4229099" cy="1034479"/>
          </a:xfrm>
          <a:prstGeom prst="rect">
            <a:avLst/>
          </a:prstGeom>
          <a:noFill/>
          <a:ln>
            <a:noFill/>
          </a:ln>
        </p:spPr>
        <p:txBody>
          <a:bodyPr spcFirstLastPara="1" wrap="square" lIns="91425" tIns="91425" rIns="91425" bIns="91425" anchor="t" anchorCtr="0">
            <a:noAutofit/>
          </a:bodyPr>
          <a:lstStyle/>
          <a:p>
            <a:pPr lvl="2" algn="ctr">
              <a:lnSpc>
                <a:spcPct val="115000"/>
              </a:lnSpc>
            </a:pPr>
            <a:r>
              <a:rPr lang="en" sz="1600" dirty="0">
                <a:solidFill>
                  <a:schemeClr val="tx1"/>
                </a:solidFill>
                <a:latin typeface="Times New Roman"/>
                <a:ea typeface="Times New Roman"/>
                <a:cs typeface="Times New Roman"/>
                <a:sym typeface="Times New Roman"/>
              </a:rPr>
              <a:t>Under the Esteemed Guidance of</a:t>
            </a:r>
          </a:p>
          <a:p>
            <a:pPr lvl="2" algn="ctr">
              <a:lnSpc>
                <a:spcPct val="115000"/>
              </a:lnSpc>
            </a:pPr>
            <a:r>
              <a:rPr lang="en-US" sz="1600" b="1" dirty="0">
                <a:solidFill>
                  <a:schemeClr val="tx1"/>
                </a:solidFill>
                <a:latin typeface="Times New Roman"/>
                <a:ea typeface="Times New Roman"/>
                <a:cs typeface="Times New Roman"/>
                <a:sym typeface="Times New Roman"/>
              </a:rPr>
              <a:t>Dr. Argha Sarkar,</a:t>
            </a:r>
          </a:p>
          <a:p>
            <a:pPr lvl="2" algn="ctr">
              <a:lnSpc>
                <a:spcPct val="115000"/>
              </a:lnSpc>
            </a:pPr>
            <a:r>
              <a:rPr lang="en" sz="1600" dirty="0">
                <a:solidFill>
                  <a:schemeClr val="tx1"/>
                </a:solidFill>
                <a:latin typeface="Times New Roman"/>
                <a:ea typeface="Times New Roman"/>
                <a:cs typeface="Times New Roman"/>
                <a:sym typeface="Times New Roman"/>
              </a:rPr>
              <a:t>Associate Professor, ECE Department</a:t>
            </a:r>
            <a:endParaRPr sz="1600">
              <a:solidFill>
                <a:schemeClr val="tx1"/>
              </a:solidFill>
              <a:latin typeface="Times New Roman"/>
              <a:ea typeface="Times New Roman"/>
              <a:cs typeface="Times New Roman"/>
              <a:sym typeface="Times New Roman"/>
            </a:endParaRPr>
          </a:p>
        </p:txBody>
      </p:sp>
      <p:sp>
        <p:nvSpPr>
          <p:cNvPr id="57" name="Google Shape;57;p13"/>
          <p:cNvSpPr txBox="1"/>
          <p:nvPr/>
        </p:nvSpPr>
        <p:spPr>
          <a:xfrm>
            <a:off x="5222293" y="2364586"/>
            <a:ext cx="2904300" cy="34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solidFill>
                  <a:schemeClr val="dk1"/>
                </a:solidFill>
                <a:latin typeface="Times New Roman"/>
                <a:ea typeface="Times New Roman"/>
                <a:cs typeface="Times New Roman"/>
                <a:sym typeface="Times New Roman"/>
              </a:rPr>
              <a:t>Team Members</a:t>
            </a:r>
            <a:r>
              <a:rPr lang="en" sz="1600" dirty="0">
                <a:solidFill>
                  <a:schemeClr val="dk1"/>
                </a:solidFill>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58" name="Google Shape;58;p13"/>
          <p:cNvSpPr txBox="1"/>
          <p:nvPr/>
        </p:nvSpPr>
        <p:spPr>
          <a:xfrm>
            <a:off x="4999519" y="2739386"/>
            <a:ext cx="3774275" cy="11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solidFill>
                  <a:schemeClr val="tx1"/>
                </a:solidFill>
                <a:latin typeface="Times New Roman"/>
                <a:ea typeface="Times New Roman"/>
                <a:cs typeface="Times New Roman"/>
                <a:sym typeface="Times New Roman"/>
              </a:rPr>
              <a:t>1.19pa1a04b1       N. AKASH</a:t>
            </a:r>
          </a:p>
          <a:p>
            <a:pPr lvl="0"/>
            <a:r>
              <a:rPr lang="en-US" sz="1200" b="1" dirty="0">
                <a:solidFill>
                  <a:schemeClr val="tx1"/>
                </a:solidFill>
                <a:latin typeface="Times New Roman"/>
                <a:ea typeface="Times New Roman"/>
                <a:cs typeface="Times New Roman"/>
                <a:sym typeface="Times New Roman"/>
              </a:rPr>
              <a:t>2.19pa1a04b3       N. DATTA VENU</a:t>
            </a:r>
          </a:p>
          <a:p>
            <a:r>
              <a:rPr lang="en-GB" sz="1200" b="1" dirty="0">
                <a:solidFill>
                  <a:schemeClr val="tx1"/>
                </a:solidFill>
                <a:latin typeface="Times New Roman"/>
                <a:ea typeface="Times New Roman"/>
                <a:cs typeface="Times New Roman"/>
                <a:sym typeface="Times New Roman"/>
              </a:rPr>
              <a:t>3</a:t>
            </a:r>
            <a:r>
              <a:rPr lang="en-US" sz="1200" b="1" dirty="0">
                <a:solidFill>
                  <a:schemeClr val="tx1"/>
                </a:solidFill>
                <a:latin typeface="Times New Roman"/>
                <a:ea typeface="Times New Roman"/>
                <a:cs typeface="Times New Roman"/>
                <a:sym typeface="Times New Roman"/>
              </a:rPr>
              <a:t>.19pa1a0489       L. SAI SUBASH</a:t>
            </a:r>
          </a:p>
          <a:p>
            <a:pPr marL="0" lvl="0" indent="0" algn="l" rtl="0">
              <a:spcBef>
                <a:spcPts val="0"/>
              </a:spcBef>
              <a:spcAft>
                <a:spcPts val="0"/>
              </a:spcAft>
              <a:buNone/>
            </a:pPr>
            <a:r>
              <a:rPr lang="en-GB" sz="1200" b="1" dirty="0">
                <a:solidFill>
                  <a:schemeClr val="tx1"/>
                </a:solidFill>
                <a:latin typeface="Times New Roman"/>
                <a:ea typeface="Times New Roman"/>
                <a:cs typeface="Times New Roman"/>
                <a:sym typeface="Times New Roman"/>
              </a:rPr>
              <a:t>4.</a:t>
            </a:r>
            <a:r>
              <a:rPr lang="en-US" sz="1200" b="1" dirty="0">
                <a:solidFill>
                  <a:schemeClr val="tx1"/>
                </a:solidFill>
                <a:latin typeface="Times New Roman"/>
                <a:ea typeface="Times New Roman"/>
                <a:cs typeface="Times New Roman"/>
                <a:sym typeface="Times New Roman"/>
              </a:rPr>
              <a:t>19pa1a0468       K. SUJANA</a:t>
            </a:r>
          </a:p>
        </p:txBody>
      </p:sp>
      <p:sp>
        <p:nvSpPr>
          <p:cNvPr id="59" name="Google Shape;59;p13"/>
          <p:cNvSpPr txBox="1"/>
          <p:nvPr/>
        </p:nvSpPr>
        <p:spPr>
          <a:xfrm>
            <a:off x="263793" y="3803660"/>
            <a:ext cx="8497500" cy="10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chemeClr val="tx1"/>
                </a:solidFill>
                <a:latin typeface="Times New Roman"/>
                <a:ea typeface="Times New Roman"/>
                <a:cs typeface="Times New Roman"/>
                <a:sym typeface="Times New Roman"/>
              </a:rPr>
              <a:t>DEPARTMENT OF ELECTRONICS AND COMMUNICATION ENGINEERING</a:t>
            </a:r>
          </a:p>
          <a:p>
            <a:pPr marL="0" lvl="0" indent="0" algn="ctr" rtl="0">
              <a:lnSpc>
                <a:spcPct val="115000"/>
              </a:lnSpc>
              <a:spcBef>
                <a:spcPts val="0"/>
              </a:spcBef>
              <a:spcAft>
                <a:spcPts val="0"/>
              </a:spcAft>
              <a:buClr>
                <a:schemeClr val="dk1"/>
              </a:buClr>
              <a:buSzPts val="1100"/>
              <a:buFont typeface="Arial"/>
              <a:buNone/>
            </a:pPr>
            <a:r>
              <a:rPr lang="en" sz="1600" b="1" dirty="0">
                <a:solidFill>
                  <a:schemeClr val="tx1"/>
                </a:solidFill>
                <a:latin typeface="Times New Roman"/>
                <a:ea typeface="Times New Roman"/>
                <a:cs typeface="Times New Roman"/>
                <a:sym typeface="Times New Roman"/>
              </a:rPr>
              <a:t>VISHNU INSTITUTE OF TECHNOLOGY(A), BHIMAVARAM</a:t>
            </a:r>
            <a:endParaRPr sz="1600" b="1" dirty="0">
              <a:solidFill>
                <a:schemeClr val="tx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600" dirty="0">
                <a:solidFill>
                  <a:schemeClr val="tx1"/>
                </a:solidFill>
                <a:latin typeface="Times New Roman"/>
                <a:ea typeface="Times New Roman"/>
                <a:cs typeface="Times New Roman"/>
                <a:sym typeface="Times New Roman"/>
              </a:rPr>
              <a:t>(Approved by AICTE, Permanently affiliated to JNTUK, Accredited by NBA &amp; NAAC)</a:t>
            </a:r>
            <a:endParaRPr sz="1600" dirty="0">
              <a:solidFill>
                <a:schemeClr val="tx1"/>
              </a:solidFill>
              <a:latin typeface="Times New Roman"/>
              <a:ea typeface="Times New Roman"/>
              <a:cs typeface="Times New Roman"/>
              <a:sym typeface="Times New Roman"/>
            </a:endParaRPr>
          </a:p>
        </p:txBody>
      </p:sp>
      <p:sp>
        <p:nvSpPr>
          <p:cNvPr id="10" name="TextBox 9"/>
          <p:cNvSpPr txBox="1"/>
          <p:nvPr/>
        </p:nvSpPr>
        <p:spPr>
          <a:xfrm>
            <a:off x="520998" y="542260"/>
            <a:ext cx="7974419" cy="954107"/>
          </a:xfrm>
          <a:prstGeom prst="rect">
            <a:avLst/>
          </a:prstGeom>
          <a:noFill/>
        </p:spPr>
        <p:txBody>
          <a:bodyPr wrap="square" rtlCol="0">
            <a:spAutoFit/>
          </a:bodyPr>
          <a:lstStyle/>
          <a:p>
            <a:pPr algn="ctr"/>
            <a:r>
              <a:rPr lang="en-US" sz="2000" b="1" dirty="0">
                <a:solidFill>
                  <a:schemeClr val="tx1"/>
                </a:solidFill>
                <a:latin typeface="Times New Roman" pitchFamily="18" charset="0"/>
                <a:cs typeface="Times New Roman" pitchFamily="18" charset="0"/>
              </a:rPr>
              <a:t>FACE MASK DETECTION USING MACHINE LEARNING</a:t>
            </a:r>
            <a:r>
              <a:rPr lang="en-US" sz="2000" dirty="0">
                <a:solidFill>
                  <a:schemeClr val="tx1"/>
                </a:solidFill>
                <a:latin typeface="Times New Roman" pitchFamily="18" charset="0"/>
                <a:cs typeface="Times New Roman" pitchFamily="18" charset="0"/>
              </a:rPr>
              <a:t> </a:t>
            </a:r>
          </a:p>
          <a:p>
            <a:pPr algn="ctr"/>
            <a:r>
              <a:rPr lang="en-US" sz="2000" b="1" dirty="0">
                <a:solidFill>
                  <a:schemeClr val="tx1"/>
                </a:solidFill>
                <a:latin typeface="Times New Roman" pitchFamily="18" charset="0"/>
                <a:cs typeface="Times New Roman" pitchFamily="18" charset="0"/>
              </a:rPr>
              <a:t>		    -</a:t>
            </a:r>
            <a:r>
              <a:rPr lang="en-US" sz="2000" b="1" i="1" dirty="0">
                <a:solidFill>
                  <a:schemeClr val="tx1"/>
                </a:solidFill>
                <a:latin typeface="Times New Roman" pitchFamily="18" charset="0"/>
                <a:cs typeface="Times New Roman" pitchFamily="18" charset="0"/>
              </a:rPr>
              <a:t>An Approach to Reduce Risk of Corona Virus Spread</a:t>
            </a:r>
            <a:endParaRPr lang="en-US" sz="2000" i="1" dirty="0">
              <a:solidFill>
                <a:schemeClr val="tx1"/>
              </a:solidFill>
              <a:latin typeface="Times New Roman" pitchFamily="18" charset="0"/>
              <a:cs typeface="Times New Roman" pitchFamily="18" charset="0"/>
            </a:endParaRPr>
          </a:p>
          <a:p>
            <a:endParaRPr lang="en-US" sz="1600" dirty="0">
              <a:solidFill>
                <a:schemeClr val="tx1"/>
              </a:solidFill>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9EE30-BC90-4A1F-A260-B486FF9CE5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pic>
        <p:nvPicPr>
          <p:cNvPr id="3" name="BATCH_14 RESULTS VIDEO">
            <a:hlinkClick r:id="" action="ppaction://media"/>
            <a:extLst>
              <a:ext uri="{FF2B5EF4-FFF2-40B4-BE49-F238E27FC236}">
                <a16:creationId xmlns:a16="http://schemas.microsoft.com/office/drawing/2014/main" id="{DD6580F6-92D4-4D21-8783-7851B435E7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4872" y="597628"/>
            <a:ext cx="7417265" cy="4169636"/>
          </a:xfrm>
          <a:prstGeom prst="rect">
            <a:avLst/>
          </a:prstGeom>
          <a:ln w="57150">
            <a:solidFill>
              <a:srgbClr val="FF0000"/>
            </a:solidFill>
          </a:ln>
        </p:spPr>
      </p:pic>
    </p:spTree>
    <p:extLst>
      <p:ext uri="{BB962C8B-B14F-4D97-AF65-F5344CB8AC3E}">
        <p14:creationId xmlns:p14="http://schemas.microsoft.com/office/powerpoint/2010/main" val="306555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extBox 2"/>
          <p:cNvSpPr txBox="1"/>
          <p:nvPr/>
        </p:nvSpPr>
        <p:spPr>
          <a:xfrm>
            <a:off x="542260" y="520995"/>
            <a:ext cx="7931889"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CONCLUSION</a:t>
            </a:r>
          </a:p>
        </p:txBody>
      </p:sp>
      <p:sp>
        <p:nvSpPr>
          <p:cNvPr id="4" name="TextBox 3"/>
          <p:cNvSpPr txBox="1"/>
          <p:nvPr/>
        </p:nvSpPr>
        <p:spPr>
          <a:xfrm>
            <a:off x="329609" y="1180214"/>
            <a:ext cx="8389089" cy="2677656"/>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Our effort behind this project is to design and fabricate a gadget which is so compact in itself that provides an advantage of reducing corona virus spreading around the world. For this we built a model of face mask detection system which can be used at public places like shopping malls, banks and other crowded places etc.This real-time face mask detector can be implanted anywhere and we can penalize people by recognizing their faces. This model can be installed within the devices with minimum RAM and it is low cost reliable. This model can also be implemented using some microcontroller devices and IOT devices, using the above devices it can be made more preferable to people to use in their hands. With this we are looking forward to reduce the spread of corona virus.</a:t>
            </a:r>
          </a:p>
          <a:p>
            <a:pPr algn="just">
              <a:lnSpc>
                <a:spcPct val="150000"/>
              </a:lnSpc>
            </a:pPr>
            <a:endParaRPr lang="en-US" dirty="0">
              <a:latin typeface="Times New Roman" pitchFamily="18" charset="0"/>
              <a:cs typeface="Times New Roman" pitchFamily="18" charset="0"/>
            </a:endParaRPr>
          </a:p>
        </p:txBody>
      </p:sp>
      <p:pic>
        <p:nvPicPr>
          <p:cNvPr id="5"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35" y="435318"/>
            <a:ext cx="8520600" cy="572700"/>
          </a:xfrm>
        </p:spPr>
        <p:txBody>
          <a:bodyPr/>
          <a:lstStyle/>
          <a:p>
            <a:pPr algn="ctr"/>
            <a:r>
              <a:rPr lang="en-US" sz="2400" b="1" dirty="0">
                <a:solidFill>
                  <a:schemeClr val="tx1"/>
                </a:solidFill>
                <a:latin typeface="Times New Roman" pitchFamily="18" charset="0"/>
                <a:cs typeface="Times New Roman" pitchFamily="18" charset="0"/>
              </a:rPr>
              <a:t>PLAN OF ACTION</a:t>
            </a:r>
          </a:p>
        </p:txBody>
      </p:sp>
      <p:sp>
        <p:nvSpPr>
          <p:cNvPr id="3" name="Text Placeholder 2"/>
          <p:cNvSpPr>
            <a:spLocks noGrp="1"/>
          </p:cNvSpPr>
          <p:nvPr>
            <p:ph type="body" idx="1"/>
          </p:nvPr>
        </p:nvSpPr>
        <p:spPr>
          <a:xfrm>
            <a:off x="536714" y="1152475"/>
            <a:ext cx="8295587" cy="3416400"/>
          </a:xfrm>
        </p:spPr>
        <p:txBody>
          <a:bodyPr/>
          <a:lstStyle/>
          <a:p>
            <a:pPr>
              <a:buNone/>
            </a:pPr>
            <a:r>
              <a:rPr lang="en-US" sz="1800" dirty="0">
                <a:latin typeface="Times New Roman" pitchFamily="18" charset="0"/>
                <a:cs typeface="Times New Roman" pitchFamily="18" charset="0"/>
              </a:rPr>
              <a:t>1.DATA COLLECTION		 1 WEEK</a:t>
            </a:r>
          </a:p>
          <a:p>
            <a:pPr>
              <a:buNone/>
            </a:pP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2. MODEL BUILDING		 2 WEEKS</a:t>
            </a:r>
          </a:p>
          <a:p>
            <a:pPr>
              <a:buNone/>
            </a:pP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3.MODEL TESTING		 1 WEEK</a:t>
            </a:r>
          </a:p>
          <a:p>
            <a:pPr>
              <a:buNone/>
            </a:pP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4.FINAL RESULTS		 1 WEEK</a:t>
            </a:r>
          </a:p>
          <a:p>
            <a:pPr>
              <a:buNone/>
            </a:pP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5.REPORT SUBMISSION		 02-03-2022</a:t>
            </a:r>
          </a:p>
        </p:txBody>
      </p:sp>
      <p:pic>
        <p:nvPicPr>
          <p:cNvPr id="4"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92826" y="346093"/>
            <a:ext cx="836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1"/>
                </a:solidFill>
                <a:latin typeface="Times New Roman"/>
                <a:ea typeface="Times New Roman"/>
                <a:cs typeface="Times New Roman"/>
                <a:sym typeface="Times New Roman"/>
              </a:rPr>
              <a:t>REFERENCES</a:t>
            </a:r>
            <a:endParaRPr sz="2400" b="1">
              <a:solidFill>
                <a:schemeClr val="tx1"/>
              </a:solidFill>
              <a:latin typeface="Times New Roman"/>
              <a:ea typeface="Times New Roman"/>
              <a:cs typeface="Times New Roman"/>
              <a:sym typeface="Times New Roman"/>
            </a:endParaRPr>
          </a:p>
        </p:txBody>
      </p:sp>
      <p:sp>
        <p:nvSpPr>
          <p:cNvPr id="196" name="Google Shape;196;p31"/>
          <p:cNvSpPr txBox="1">
            <a:spLocks noGrp="1"/>
          </p:cNvSpPr>
          <p:nvPr>
            <p:ph type="body" idx="1"/>
          </p:nvPr>
        </p:nvSpPr>
        <p:spPr>
          <a:xfrm>
            <a:off x="550069" y="1094321"/>
            <a:ext cx="8030407" cy="3169335"/>
          </a:xfrm>
          <a:prstGeom prst="rect">
            <a:avLst/>
          </a:prstGeom>
        </p:spPr>
        <p:txBody>
          <a:bodyPr spcFirstLastPara="1" wrap="square" lIns="91425" tIns="91425" rIns="91425" bIns="91425" anchor="t" anchorCtr="0">
            <a:noAutofit/>
          </a:bodyPr>
          <a:lstStyle/>
          <a:p>
            <a:pPr>
              <a:buClrTx/>
              <a:buSzPct val="100000"/>
              <a:buFont typeface="+mj-lt"/>
              <a:buAutoNum type="arabicPeriod"/>
            </a:pPr>
            <a:r>
              <a:rPr lang="en-US" sz="1600" dirty="0">
                <a:latin typeface="Times New Roman" pitchFamily="18" charset="0"/>
                <a:cs typeface="Times New Roman" pitchFamily="18" charset="0"/>
              </a:rPr>
              <a:t>Das, Arjya, Mohammad Wasif Ansari, and Rohini Basak. "Covid-19 Face Mask Detection Using TensorFlow, Keras and OpenCV." 2020 IEEE 17th India Council International Conference (INDICON). IEEE, 2020.</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buClrTx/>
              <a:buSzPct val="100000"/>
              <a:buFont typeface="+mj-lt"/>
              <a:buAutoNum type="arabicPeriod"/>
            </a:pPr>
            <a:r>
              <a:rPr lang="en-US" sz="1600" dirty="0">
                <a:latin typeface="Times New Roman" pitchFamily="18" charset="0"/>
                <a:cs typeface="Times New Roman" pitchFamily="18" charset="0"/>
              </a:rPr>
              <a:t>Loey, Mohamed, et al. "A hybrid deep transfer learning model with machine learning methods for face mask detection in the era of the COVID-19 pandemic." Measurement 167 (2021): 108288.</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buClrTx/>
              <a:buSzPct val="100000"/>
              <a:buFont typeface="+mj-lt"/>
              <a:buAutoNum type="arabicPeriod"/>
            </a:pPr>
            <a:r>
              <a:rPr lang="en-US" sz="1600" dirty="0">
                <a:latin typeface="Times New Roman" pitchFamily="18" charset="0"/>
                <a:cs typeface="Times New Roman" pitchFamily="18" charset="0"/>
              </a:rPr>
              <a:t>Adusumalli, Harish, et al. "Face Mask Detection Using OpenCV." 2021 Third International Conference on Intelligent Communication Technologies and Virtual Mobile Networks (ICICV). IEEE, 2021.</a:t>
            </a:r>
          </a:p>
          <a:p>
            <a:pPr marL="0" indent="0" algn="just">
              <a:lnSpc>
                <a:spcPct val="150000"/>
              </a:lnSpc>
              <a:spcAft>
                <a:spcPts val="1600"/>
              </a:spcAft>
              <a:buSzPct val="100000"/>
              <a:buFont typeface="Wingdings" pitchFamily="2" charset="2"/>
              <a:buChar char="Ø"/>
            </a:pPr>
            <a:endParaRPr sz="1600">
              <a:latin typeface="Times New Roman" pitchFamily="18" charset="0"/>
              <a:ea typeface="Times New Roman"/>
              <a:cs typeface="Times New Roman" pitchFamily="18" charset="0"/>
              <a:sym typeface="Times New Roman"/>
            </a:endParaRPr>
          </a:p>
        </p:txBody>
      </p:sp>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5" name="TextBox 4"/>
          <p:cNvSpPr txBox="1"/>
          <p:nvPr/>
        </p:nvSpPr>
        <p:spPr>
          <a:xfrm>
            <a:off x="1244009" y="446567"/>
            <a:ext cx="6422065"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APPENDIX</a:t>
            </a:r>
          </a:p>
        </p:txBody>
      </p:sp>
      <p:sp>
        <p:nvSpPr>
          <p:cNvPr id="6" name="TextBox 5"/>
          <p:cNvSpPr txBox="1"/>
          <p:nvPr/>
        </p:nvSpPr>
        <p:spPr>
          <a:xfrm>
            <a:off x="669850" y="1531088"/>
            <a:ext cx="8208335" cy="830997"/>
          </a:xfrm>
          <a:prstGeom prst="rect">
            <a:avLst/>
          </a:prstGeom>
          <a:noFill/>
        </p:spPr>
        <p:txBody>
          <a:bodyPr wrap="square" rtlCol="0">
            <a:spAutoFit/>
          </a:bodyPr>
          <a:lstStyle/>
          <a:p>
            <a:r>
              <a:rPr lang="en-US" sz="2400" dirty="0">
                <a:solidFill>
                  <a:schemeClr val="tx1"/>
                </a:solidFill>
                <a:latin typeface="Times New Roman" pitchFamily="18" charset="0"/>
                <a:cs typeface="Times New Roman" pitchFamily="18" charset="0"/>
                <a:hlinkClick r:id="rId2"/>
              </a:rPr>
              <a:t>https://github.com/19PA1A04B1/LIVE-IMPLEMENTATION-OF-FACE-MASK-DETECTION-</a:t>
            </a:r>
            <a:endParaRPr lang="en-US" sz="2400" dirty="0">
              <a:solidFill>
                <a:schemeClr val="tx1"/>
              </a:solidFill>
              <a:latin typeface="Times New Roman" pitchFamily="18" charset="0"/>
              <a:cs typeface="Times New Roman" pitchFamily="18" charset="0"/>
            </a:endParaRPr>
          </a:p>
        </p:txBody>
      </p:sp>
      <p:sp>
        <p:nvSpPr>
          <p:cNvPr id="7" name="TextBox 6"/>
          <p:cNvSpPr txBox="1"/>
          <p:nvPr/>
        </p:nvSpPr>
        <p:spPr>
          <a:xfrm>
            <a:off x="616690" y="1084521"/>
            <a:ext cx="7910622" cy="369332"/>
          </a:xfrm>
          <a:prstGeom prst="rect">
            <a:avLst/>
          </a:prstGeom>
          <a:noFill/>
        </p:spPr>
        <p:txBody>
          <a:bodyPr wrap="square" rtlCol="0">
            <a:spAutoFit/>
          </a:bodyPr>
          <a:lstStyle/>
          <a:p>
            <a:r>
              <a:rPr lang="en-US" sz="1800" b="1" dirty="0">
                <a:latin typeface="Times New Roman" pitchFamily="18" charset="0"/>
                <a:cs typeface="Times New Roman" pitchFamily="18" charset="0"/>
              </a:rPr>
              <a:t>CODE and  RESULTS VIDEO</a:t>
            </a:r>
          </a:p>
        </p:txBody>
      </p:sp>
      <p:pic>
        <p:nvPicPr>
          <p:cNvPr id="8"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p:cNvSpPr txBox="1"/>
          <p:nvPr/>
        </p:nvSpPr>
        <p:spPr>
          <a:xfrm>
            <a:off x="1220473" y="2027719"/>
            <a:ext cx="6811766" cy="1446550"/>
          </a:xfrm>
          <a:prstGeom prst="rect">
            <a:avLst/>
          </a:prstGeom>
          <a:noFill/>
        </p:spPr>
        <p:txBody>
          <a:bodyPr wrap="square" rtlCol="0">
            <a:spAutoFit/>
          </a:bodyPr>
          <a:lstStyle/>
          <a:p>
            <a:pPr algn="ctr"/>
            <a:r>
              <a:rPr lang="en-US" sz="8800" dirty="0">
                <a:solidFill>
                  <a:schemeClr val="tx1"/>
                </a:solidFill>
                <a:latin typeface="Algerian" pitchFamily="82" charset="0"/>
                <a:cs typeface="Times New Roman" pitchFamily="18" charset="0"/>
              </a:rPr>
              <a:t>THANK YOU</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dirty="0"/>
          </a:p>
        </p:txBody>
      </p:sp>
      <p:pic>
        <p:nvPicPr>
          <p:cNvPr id="5"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51875" y="38772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1"/>
                </a:solidFill>
                <a:latin typeface="Times New Roman"/>
                <a:ea typeface="Times New Roman"/>
                <a:cs typeface="Times New Roman"/>
                <a:sym typeface="Times New Roman"/>
              </a:rPr>
              <a:t>CONTENTS</a:t>
            </a:r>
            <a:endParaRPr sz="2400" b="1">
              <a:solidFill>
                <a:schemeClr val="tx1"/>
              </a:solidFill>
              <a:latin typeface="Times New Roman"/>
              <a:ea typeface="Times New Roman"/>
              <a:cs typeface="Times New Roman"/>
              <a:sym typeface="Times New Roman"/>
            </a:endParaRPr>
          </a:p>
        </p:txBody>
      </p:sp>
      <p:sp>
        <p:nvSpPr>
          <p:cNvPr id="65" name="Google Shape;65;p14"/>
          <p:cNvSpPr txBox="1">
            <a:spLocks noGrp="1"/>
          </p:cNvSpPr>
          <p:nvPr>
            <p:ph type="body" idx="1"/>
          </p:nvPr>
        </p:nvSpPr>
        <p:spPr>
          <a:xfrm>
            <a:off x="393894" y="657547"/>
            <a:ext cx="8520600" cy="4162728"/>
          </a:xfrm>
          <a:prstGeom prst="rect">
            <a:avLst/>
          </a:prstGeom>
        </p:spPr>
        <p:txBody>
          <a:bodyPr spcFirstLastPara="1" wrap="square" lIns="91425" tIns="91425" rIns="91425" bIns="91425" anchor="t" anchorCtr="0">
            <a:noAutofit/>
          </a:bodyPr>
          <a:lstStyle/>
          <a:p>
            <a:pPr indent="-317500">
              <a:buClr>
                <a:schemeClr val="tx1"/>
              </a:buClr>
              <a:buSzPts val="1400"/>
              <a:buNone/>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PROBLEM STATEMENT</a:t>
            </a:r>
          </a:p>
          <a:p>
            <a:pPr marL="457200" lvl="0" indent="-317500" rtl="0">
              <a:spcBef>
                <a:spcPts val="0"/>
              </a:spcBef>
              <a:spcAft>
                <a:spcPts val="0"/>
              </a:spcAft>
              <a:buClr>
                <a:schemeClr val="tx1"/>
              </a:buClr>
              <a:buSzPts val="1400"/>
              <a:buNone/>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BLOCK DIAGRAM </a:t>
            </a:r>
          </a:p>
          <a:p>
            <a:pPr lvl="0" indent="-317500">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RESULTS</a:t>
            </a:r>
          </a:p>
          <a:p>
            <a:pPr lvl="0" indent="-317500">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CONCLUSION</a:t>
            </a:r>
          </a:p>
          <a:p>
            <a:pPr lvl="0" indent="-317500">
              <a:buClr>
                <a:schemeClr val="tx1"/>
              </a:buClr>
              <a:buSzPts val="1400"/>
              <a:buNone/>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r>
              <a:rPr lang="en-US" sz="1800" dirty="0">
                <a:latin typeface="Times New Roman"/>
                <a:ea typeface="Times New Roman"/>
                <a:cs typeface="Times New Roman"/>
                <a:sym typeface="Times New Roman"/>
              </a:rPr>
              <a:t>PLAN OF ACTION</a:t>
            </a:r>
          </a:p>
          <a:p>
            <a:pPr marL="457200" lvl="0" indent="-317500" rtl="0">
              <a:spcBef>
                <a:spcPts val="0"/>
              </a:spcBef>
              <a:spcAft>
                <a:spcPts val="0"/>
              </a:spcAft>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r>
              <a:rPr lang="en-US" sz="1800" dirty="0">
                <a:latin typeface="Times New Roman"/>
                <a:ea typeface="Times New Roman"/>
                <a:cs typeface="Times New Roman"/>
                <a:sym typeface="Times New Roman"/>
              </a:rPr>
              <a:t>REFERENCES</a:t>
            </a:r>
          </a:p>
          <a:p>
            <a:pPr marL="457200" lvl="0" indent="-317500" rtl="0">
              <a:spcBef>
                <a:spcPts val="0"/>
              </a:spcBef>
              <a:spcAft>
                <a:spcPts val="0"/>
              </a:spcAft>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r>
              <a:rPr lang="en-US" sz="1800" dirty="0">
                <a:latin typeface="Times New Roman"/>
                <a:ea typeface="Times New Roman"/>
                <a:cs typeface="Times New Roman"/>
                <a:sym typeface="Times New Roman"/>
              </a:rPr>
              <a:t>APPENDIX</a:t>
            </a:r>
          </a:p>
          <a:p>
            <a:pPr marL="457200" lvl="0" indent="-317500" rtl="0">
              <a:spcBef>
                <a:spcPts val="0"/>
              </a:spcBef>
              <a:spcAft>
                <a:spcPts val="0"/>
              </a:spcAft>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endParaRPr sz="1800" dirty="0">
              <a:latin typeface="Times New Roman"/>
              <a:ea typeface="Times New Roman"/>
              <a:cs typeface="Times New Roman"/>
              <a:sym typeface="Times New Roman"/>
            </a:endParaRPr>
          </a:p>
        </p:txBody>
      </p:sp>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966" y="423760"/>
            <a:ext cx="8520600" cy="572700"/>
          </a:xfrm>
        </p:spPr>
        <p:txBody>
          <a:bodyPr/>
          <a:lstStyle/>
          <a:p>
            <a:pPr algn="ctr"/>
            <a:r>
              <a:rPr lang="en-US" sz="2400" b="1" dirty="0">
                <a:solidFill>
                  <a:schemeClr val="tx1"/>
                </a:solidFill>
                <a:latin typeface="Times New Roman" pitchFamily="18" charset="0"/>
                <a:cs typeface="Times New Roman" pitchFamily="18" charset="0"/>
              </a:rPr>
              <a:t>PROBLEM  STATEMENT </a:t>
            </a:r>
          </a:p>
        </p:txBody>
      </p:sp>
      <p:sp>
        <p:nvSpPr>
          <p:cNvPr id="3" name="Text Placeholder 2"/>
          <p:cNvSpPr>
            <a:spLocks noGrp="1"/>
          </p:cNvSpPr>
          <p:nvPr>
            <p:ph type="body" idx="1"/>
          </p:nvPr>
        </p:nvSpPr>
        <p:spPr>
          <a:xfrm>
            <a:off x="404038" y="850605"/>
            <a:ext cx="8559209" cy="4040371"/>
          </a:xfrm>
        </p:spPr>
        <p:txBody>
          <a:bodyPr/>
          <a:lstStyle/>
          <a:p>
            <a:pPr marL="469900" algn="just">
              <a:lnSpc>
                <a:spcPct val="150000"/>
              </a:lnSpc>
              <a:spcBef>
                <a:spcPts val="1200"/>
              </a:spcBef>
              <a:buClr>
                <a:schemeClr val="tx1"/>
              </a:buClr>
              <a:buSzPts val="1600"/>
              <a:buFont typeface="Wingdings" pitchFamily="2" charset="2"/>
              <a:buChar char="Ø"/>
            </a:pPr>
            <a:r>
              <a:rPr lang="en-US" sz="1800" dirty="0">
                <a:latin typeface="Times New Roman"/>
                <a:ea typeface="Times New Roman"/>
              </a:rPr>
              <a:t>In the present situations, people are not wearing masks in the public places like shopping malls, banks  etc.</a:t>
            </a:r>
            <a:endParaRPr lang="en-US" sz="1800" dirty="0">
              <a:latin typeface="Times New Roman" pitchFamily="18" charset="0"/>
              <a:cs typeface="Times New Roman" pitchFamily="18" charset="0"/>
            </a:endParaRP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To overcome this problem, we came up with an idea to use a detector that clicks the pictures of human beings continuously.</a:t>
            </a: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It detects from their faces whether they are wearing a mask or not without manual involvement.</a:t>
            </a: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This detector is helpful to detect the people faces using image processing and machine learning.</a:t>
            </a:r>
          </a:p>
          <a:p>
            <a:pPr marL="469900" algn="just">
              <a:lnSpc>
                <a:spcPct val="150000"/>
              </a:lnSpc>
              <a:spcBef>
                <a:spcPts val="1200"/>
              </a:spcBef>
              <a:buClr>
                <a:schemeClr val="tx1"/>
              </a:buClr>
              <a:buSzPts val="1600"/>
              <a:buFont typeface="Wingdings" pitchFamily="2" charset="2"/>
              <a:buChar char="Ø"/>
            </a:pPr>
            <a:endParaRPr lang="en-US" sz="1800" dirty="0"/>
          </a:p>
        </p:txBody>
      </p:sp>
      <p:pic>
        <p:nvPicPr>
          <p:cNvPr id="4"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117" y="139499"/>
            <a:ext cx="7772400" cy="685800"/>
          </a:xfrm>
        </p:spPr>
        <p:txBody>
          <a:bodyPr/>
          <a:lstStyle/>
          <a:p>
            <a:pPr algn="ctr"/>
            <a:r>
              <a:rPr lang="en-US" sz="2400" b="1" dirty="0">
                <a:solidFill>
                  <a:schemeClr val="tx1"/>
                </a:solidFill>
                <a:latin typeface="Times New Roman" pitchFamily="18" charset="0"/>
                <a:cs typeface="Times New Roman" pitchFamily="18" charset="0"/>
              </a:rPr>
              <a:t>BLOCK  DIAGRAM</a:t>
            </a:r>
          </a:p>
        </p:txBody>
      </p:sp>
      <p:pic>
        <p:nvPicPr>
          <p:cNvPr id="9" name="Picture 8" descr="qefWEGQ4.JPG"/>
          <p:cNvPicPr>
            <a:picLocks noChangeAspect="1"/>
          </p:cNvPicPr>
          <p:nvPr/>
        </p:nvPicPr>
        <p:blipFill>
          <a:blip r:embed="rId2"/>
          <a:stretch>
            <a:fillRect/>
          </a:stretch>
        </p:blipFill>
        <p:spPr>
          <a:xfrm>
            <a:off x="1868727" y="882797"/>
            <a:ext cx="5138131" cy="4111847"/>
          </a:xfrm>
          <a:prstGeom prst="rect">
            <a:avLst/>
          </a:prstGeom>
        </p:spPr>
      </p:pic>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163" y="431516"/>
            <a:ext cx="7608846" cy="307777"/>
          </a:xfrm>
          <a:prstGeom prst="rect">
            <a:avLst/>
          </a:prstGeom>
          <a:noFill/>
        </p:spPr>
        <p:txBody>
          <a:bodyPr wrap="square" rtlCol="0">
            <a:spAutoFit/>
          </a:bodyPr>
          <a:lstStyle/>
          <a:p>
            <a:endParaRPr lang="en-US" dirty="0"/>
          </a:p>
        </p:txBody>
      </p:sp>
      <p:sp>
        <p:nvSpPr>
          <p:cNvPr id="11" name="Title 10"/>
          <p:cNvSpPr>
            <a:spLocks noGrp="1"/>
          </p:cNvSpPr>
          <p:nvPr>
            <p:ph type="title"/>
          </p:nvPr>
        </p:nvSpPr>
        <p:spPr>
          <a:xfrm>
            <a:off x="456971" y="404038"/>
            <a:ext cx="8520600" cy="413335"/>
          </a:xfrm>
        </p:spPr>
        <p:txBody>
          <a:bodyPr/>
          <a:lstStyle/>
          <a:p>
            <a:r>
              <a:rPr lang="en-US" sz="2400" b="1" dirty="0">
                <a:solidFill>
                  <a:schemeClr val="tx1"/>
                </a:solidFill>
                <a:latin typeface="Times New Roman" pitchFamily="18" charset="0"/>
                <a:cs typeface="Times New Roman" pitchFamily="18" charset="0"/>
              </a:rPr>
              <a:t>	              	       RESULTS</a:t>
            </a:r>
          </a:p>
        </p:txBody>
      </p:sp>
      <p:sp>
        <p:nvSpPr>
          <p:cNvPr id="12" name="Text Placeholder 11"/>
          <p:cNvSpPr>
            <a:spLocks noGrp="1"/>
          </p:cNvSpPr>
          <p:nvPr>
            <p:ph type="body" idx="1"/>
          </p:nvPr>
        </p:nvSpPr>
        <p:spPr>
          <a:xfrm>
            <a:off x="308343" y="871871"/>
            <a:ext cx="8633638" cy="4104167"/>
          </a:xfrm>
        </p:spPr>
        <p:txBody>
          <a:bodyPr/>
          <a:lstStyle/>
          <a:p>
            <a:pPr algn="just">
              <a:lnSpc>
                <a:spcPct val="150000"/>
              </a:lnSpc>
              <a:buClr>
                <a:schemeClr val="tx1"/>
              </a:buClr>
              <a:buNone/>
            </a:pPr>
            <a:endParaRPr lang="en-US" sz="1800" dirty="0">
              <a:latin typeface="Times New Roman" pitchFamily="18" charset="0"/>
              <a:cs typeface="Times New Roman" pitchFamily="18" charset="0"/>
            </a:endParaRP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This face mask detector is programmed using python and its libraries like Opencv,Matplotlib etc.</a:t>
            </a: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It will be able to detect the faces of  human beings using image processing i.e in the opencv library. </a:t>
            </a: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This detector can also be able to detect the human faces through the Webcam and gives the output whether they are wearing a face mask or not.</a:t>
            </a:r>
          </a:p>
        </p:txBody>
      </p:sp>
      <p:pic>
        <p:nvPicPr>
          <p:cNvPr id="5"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9487" y="4369981"/>
            <a:ext cx="9303487"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1:COLLECTING FACES WITHOUT MASK DATASET USING SYSTEM CAMERA</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pic>
        <p:nvPicPr>
          <p:cNvPr id="15" name="Picture 14" descr="result.JPG"/>
          <p:cNvPicPr>
            <a:picLocks noChangeAspect="1"/>
          </p:cNvPicPr>
          <p:nvPr/>
        </p:nvPicPr>
        <p:blipFill>
          <a:blip r:embed="rId2"/>
          <a:stretch>
            <a:fillRect/>
          </a:stretch>
        </p:blipFill>
        <p:spPr>
          <a:xfrm>
            <a:off x="0" y="0"/>
            <a:ext cx="9144000" cy="3965944"/>
          </a:xfrm>
          <a:prstGeom prst="rect">
            <a:avLst/>
          </a:prstGeom>
        </p:spPr>
      </p:pic>
      <p:pic>
        <p:nvPicPr>
          <p:cNvPr id="8" name="Picture 7" descr="venu 1.JPG"/>
          <p:cNvPicPr>
            <a:picLocks noChangeAspect="1"/>
          </p:cNvPicPr>
          <p:nvPr/>
        </p:nvPicPr>
        <p:blipFill>
          <a:blip r:embed="rId3"/>
          <a:stretch>
            <a:fillRect/>
          </a:stretch>
        </p:blipFill>
        <p:spPr>
          <a:xfrm>
            <a:off x="5433237" y="0"/>
            <a:ext cx="3710763" cy="3700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916" y="4369981"/>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2 :COLLECTING FACES WITH  MASK DATASET USING SYSTEM CAMERA</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pic>
        <p:nvPicPr>
          <p:cNvPr id="11" name="Picture 10" descr="result.JPG"/>
          <p:cNvPicPr>
            <a:picLocks noChangeAspect="1"/>
          </p:cNvPicPr>
          <p:nvPr/>
        </p:nvPicPr>
        <p:blipFill>
          <a:blip r:embed="rId2"/>
          <a:stretch>
            <a:fillRect/>
          </a:stretch>
        </p:blipFill>
        <p:spPr>
          <a:xfrm>
            <a:off x="0" y="0"/>
            <a:ext cx="9144000" cy="3965944"/>
          </a:xfrm>
          <a:prstGeom prst="rect">
            <a:avLst/>
          </a:prstGeom>
        </p:spPr>
      </p:pic>
      <p:pic>
        <p:nvPicPr>
          <p:cNvPr id="6" name="Picture 5" descr="venu 2.JPG"/>
          <p:cNvPicPr>
            <a:picLocks noChangeAspect="1"/>
          </p:cNvPicPr>
          <p:nvPr/>
        </p:nvPicPr>
        <p:blipFill>
          <a:blip r:embed="rId3"/>
          <a:stretch>
            <a:fillRect/>
          </a:stretch>
        </p:blipFill>
        <p:spPr>
          <a:xfrm>
            <a:off x="5422605" y="0"/>
            <a:ext cx="3721395" cy="37001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 4.JPG"/>
          <p:cNvPicPr>
            <a:picLocks noChangeAspect="1"/>
          </p:cNvPicPr>
          <p:nvPr/>
        </p:nvPicPr>
        <p:blipFill>
          <a:blip r:embed="rId2"/>
          <a:stretch>
            <a:fillRect/>
          </a:stretch>
        </p:blipFill>
        <p:spPr>
          <a:xfrm>
            <a:off x="0" y="0"/>
            <a:ext cx="9144000" cy="4274288"/>
          </a:xfrm>
          <a:prstGeom prst="rect">
            <a:avLst/>
          </a:prstGeom>
        </p:spPr>
      </p:pic>
      <p:sp>
        <p:nvSpPr>
          <p:cNvPr id="3" name="TextBox 2"/>
          <p:cNvSpPr txBox="1"/>
          <p:nvPr/>
        </p:nvSpPr>
        <p:spPr>
          <a:xfrm>
            <a:off x="138223" y="4444409"/>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3:DETECTION OF FACE WITHOUT MASK USING SYSTEM CAMERA</a:t>
            </a:r>
          </a:p>
        </p:txBody>
      </p:sp>
      <p:sp>
        <p:nvSpPr>
          <p:cNvPr id="4" name="Rectangle 3"/>
          <p:cNvSpPr/>
          <p:nvPr/>
        </p:nvSpPr>
        <p:spPr>
          <a:xfrm>
            <a:off x="914399" y="3221665"/>
            <a:ext cx="680484" cy="10632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ccuracy.JPG"/>
          <p:cNvPicPr>
            <a:picLocks noChangeAspect="1"/>
          </p:cNvPicPr>
          <p:nvPr/>
        </p:nvPicPr>
        <p:blipFill>
          <a:blip r:embed="rId3"/>
          <a:stretch>
            <a:fillRect/>
          </a:stretch>
        </p:blipFill>
        <p:spPr>
          <a:xfrm>
            <a:off x="2186761" y="3306726"/>
            <a:ext cx="4371405" cy="786809"/>
          </a:xfrm>
          <a:prstGeom prst="rect">
            <a:avLst/>
          </a:prstGeom>
        </p:spPr>
      </p:pic>
      <p:sp>
        <p:nvSpPr>
          <p:cNvPr id="6" name="Rectangle 5"/>
          <p:cNvSpPr/>
          <p:nvPr/>
        </p:nvSpPr>
        <p:spPr>
          <a:xfrm>
            <a:off x="1998921" y="3296093"/>
            <a:ext cx="4720856" cy="882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9" name="Picture 8" descr="repo 7.JPG"/>
          <p:cNvPicPr>
            <a:picLocks noChangeAspect="1"/>
          </p:cNvPicPr>
          <p:nvPr/>
        </p:nvPicPr>
        <p:blipFill>
          <a:blip r:embed="rId4"/>
          <a:stretch>
            <a:fillRect/>
          </a:stretch>
        </p:blipFill>
        <p:spPr>
          <a:xfrm>
            <a:off x="5528930" y="1"/>
            <a:ext cx="3615069" cy="32003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 3.JPG"/>
          <p:cNvPicPr>
            <a:picLocks noChangeAspect="1"/>
          </p:cNvPicPr>
          <p:nvPr/>
        </p:nvPicPr>
        <p:blipFill>
          <a:blip r:embed="rId2"/>
          <a:stretch>
            <a:fillRect/>
          </a:stretch>
        </p:blipFill>
        <p:spPr>
          <a:xfrm>
            <a:off x="0" y="0"/>
            <a:ext cx="9144000" cy="4306186"/>
          </a:xfrm>
          <a:prstGeom prst="rect">
            <a:avLst/>
          </a:prstGeom>
        </p:spPr>
      </p:pic>
      <p:sp>
        <p:nvSpPr>
          <p:cNvPr id="3" name="TextBox 2"/>
          <p:cNvSpPr txBox="1"/>
          <p:nvPr/>
        </p:nvSpPr>
        <p:spPr>
          <a:xfrm>
            <a:off x="138223" y="4529470"/>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4:DETECTION OF FACE WITH MASK USING SYSTEM CAMERA</a:t>
            </a:r>
          </a:p>
        </p:txBody>
      </p:sp>
      <p:sp>
        <p:nvSpPr>
          <p:cNvPr id="4" name="Rectangle 3"/>
          <p:cNvSpPr/>
          <p:nvPr/>
        </p:nvSpPr>
        <p:spPr>
          <a:xfrm>
            <a:off x="882502" y="3476846"/>
            <a:ext cx="669851" cy="8506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ccuracy.JPG"/>
          <p:cNvPicPr>
            <a:picLocks noChangeAspect="1"/>
          </p:cNvPicPr>
          <p:nvPr/>
        </p:nvPicPr>
        <p:blipFill>
          <a:blip r:embed="rId3"/>
          <a:stretch>
            <a:fillRect/>
          </a:stretch>
        </p:blipFill>
        <p:spPr>
          <a:xfrm>
            <a:off x="2558901" y="3492624"/>
            <a:ext cx="4224672" cy="760399"/>
          </a:xfrm>
          <a:prstGeom prst="rect">
            <a:avLst/>
          </a:prstGeom>
        </p:spPr>
      </p:pic>
      <p:sp>
        <p:nvSpPr>
          <p:cNvPr id="6" name="Rectangle 5"/>
          <p:cNvSpPr/>
          <p:nvPr/>
        </p:nvSpPr>
        <p:spPr>
          <a:xfrm>
            <a:off x="2392326" y="3480392"/>
            <a:ext cx="4635795" cy="7726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10" name="Google Shape;55;p13"/>
          <p:cNvPicPr preferRelativeResize="0"/>
          <p:nvPr/>
        </p:nvPicPr>
        <p:blipFill>
          <a:blip r:embed="rId4">
            <a:alphaModFix/>
          </a:blip>
          <a:stretch>
            <a:fillRect/>
          </a:stretch>
        </p:blipFill>
        <p:spPr>
          <a:xfrm>
            <a:off x="8420986" y="1"/>
            <a:ext cx="723014" cy="839972"/>
          </a:xfrm>
          <a:prstGeom prst="rect">
            <a:avLst/>
          </a:prstGeom>
          <a:noFill/>
          <a:ln>
            <a:noFill/>
          </a:ln>
        </p:spPr>
      </p:pic>
      <p:pic>
        <p:nvPicPr>
          <p:cNvPr id="9" name="Picture 8" descr="repo 8.JPG"/>
          <p:cNvPicPr>
            <a:picLocks noChangeAspect="1"/>
          </p:cNvPicPr>
          <p:nvPr/>
        </p:nvPicPr>
        <p:blipFill>
          <a:blip r:embed="rId5"/>
          <a:stretch>
            <a:fillRect/>
          </a:stretch>
        </p:blipFill>
        <p:spPr>
          <a:xfrm>
            <a:off x="5369442" y="0"/>
            <a:ext cx="3774557" cy="322166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1224</TotalTime>
  <Words>630</Words>
  <Application>Microsoft Office PowerPoint</Application>
  <PresentationFormat>On-screen Show (16:9)</PresentationFormat>
  <Paragraphs>78</Paragraphs>
  <Slides>15</Slides>
  <Notes>4</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Flow</vt:lpstr>
      <vt:lpstr>PowerPoint Presentation</vt:lpstr>
      <vt:lpstr>CONTENTS</vt:lpstr>
      <vt:lpstr>PROBLEM  STATEMENT </vt:lpstr>
      <vt:lpstr>BLOCK  DIAGRAM</vt:lpstr>
      <vt:lpstr>                       RESULTS</vt:lpstr>
      <vt:lpstr>PowerPoint Presentation</vt:lpstr>
      <vt:lpstr>PowerPoint Presentation</vt:lpstr>
      <vt:lpstr>PowerPoint Presentation</vt:lpstr>
      <vt:lpstr>PowerPoint Presentation</vt:lpstr>
      <vt:lpstr>PowerPoint Presentation</vt:lpstr>
      <vt:lpstr>PowerPoint Presentation</vt:lpstr>
      <vt:lpstr>PLAN OF ACTION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 PRABHAKAR RAO</dc:creator>
  <cp:lastModifiedBy>Prince Akki</cp:lastModifiedBy>
  <cp:revision>597</cp:revision>
  <dcterms:modified xsi:type="dcterms:W3CDTF">2022-03-01T17:56:16Z</dcterms:modified>
</cp:coreProperties>
</file>